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3212" autoAdjust="0"/>
    <p:restoredTop sz="94630" autoAdjust="0"/>
  </p:normalViewPr>
  <p:slideViewPr>
    <p:cSldViewPr snapToGrid="0">
      <p:cViewPr varScale="1">
        <p:scale>
          <a:sx n="79" d="100"/>
          <a:sy n="79" d="100"/>
        </p:scale>
        <p:origin x="-8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C5BD-7B94-417F-A339-75448F3F3A06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F979D-E3AE-435B-963B-EC57E7C8AC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2A68-4D44-49C4-B687-DF13CCAFFBCC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1AEDE-890E-4AB0-945F-18BE810A4A2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721A-30A0-4EDA-9E09-8B85E7BBC0D4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F5C34-4CC6-43E6-ADA6-68C30D03F54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6CD9-10D4-43E1-AE08-F02EDF29B83F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E5BA-5604-41DB-BF37-1EB55B279C5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4C695-8B4C-4911-A915-23C3DF41545A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31110-ECB8-47B8-A879-2408337C4F4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CE9D-62FE-4536-8D34-C0454A282104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9BCE-34AA-472A-BE70-F21FB1213A9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8BD0-6056-4A32-B4DF-369CC90156D3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65A64-AB8A-4A3E-8ACB-F701DD1C61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A4AAA-3369-41AA-9C3F-1CE4DD210BF1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4545-9F76-46F2-BBB2-4F3298AEAB6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C8D1-9FA4-4538-AA3C-31B5BEFD0357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13AA-BB26-4F65-B761-CF2FED1A713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A2FA-84E5-415C-8B1C-36555BE704D7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7DA9-7E6F-4FEA-BC27-C58DA1D0CD1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8C420-D52B-48C1-AA63-ED0AECB3A6CB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F0F71-BB66-4E1A-B757-AC152BAA6DD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B189CE-7458-404D-B5AF-16DDF4105E52}" type="datetimeFigureOut">
              <a:rPr lang="sl-SI"/>
              <a:pPr>
                <a:defRPr/>
              </a:pPr>
              <a:t>18.7.2014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555B47-F60F-4DA9-B62E-1B31A70AAF6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44625" y="1701800"/>
            <a:ext cx="6400800" cy="1241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centers for sustainable development and local participation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 smtClean="0"/>
              <a:t> </a:t>
            </a:r>
            <a:endParaRPr lang="en-US" sz="3600" dirty="0"/>
          </a:p>
        </p:txBody>
      </p:sp>
      <p:sp>
        <p:nvSpPr>
          <p:cNvPr id="14" name="Polje z besedilom 1"/>
          <p:cNvSpPr txBox="1">
            <a:spLocks noChangeArrowheads="1"/>
          </p:cNvSpPr>
          <p:nvPr/>
        </p:nvSpPr>
        <p:spPr bwMode="auto">
          <a:xfrm>
            <a:off x="3251200" y="6246813"/>
            <a:ext cx="3578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68580" tIns="34290" rIns="68580" bIns="34290"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0" dirty="0" err="1">
                <a:solidFill>
                  <a:schemeClr val="bg1"/>
                </a:solidFill>
                <a:latin typeface="+mn-lt"/>
                <a:cs typeface="+mn-cs"/>
              </a:rPr>
              <a:t>July</a:t>
            </a:r>
            <a:r>
              <a:rPr lang="sl-SI" b="0" dirty="0">
                <a:solidFill>
                  <a:schemeClr val="bg1"/>
                </a:solidFill>
                <a:latin typeface="+mn-lt"/>
                <a:cs typeface="+mn-cs"/>
              </a:rPr>
              <a:t> 2014, </a:t>
            </a:r>
            <a:r>
              <a:rPr lang="sl-SI" b="0" dirty="0" err="1">
                <a:solidFill>
                  <a:schemeClr val="bg1"/>
                </a:solidFill>
                <a:latin typeface="+mn-lt"/>
                <a:cs typeface="+mn-cs"/>
              </a:rPr>
              <a:t>Amfissa</a:t>
            </a:r>
            <a:r>
              <a:rPr lang="sl-SI" b="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sl-SI" b="0" dirty="0" err="1">
                <a:solidFill>
                  <a:schemeClr val="bg1"/>
                </a:solidFill>
                <a:latin typeface="+mn-lt"/>
                <a:cs typeface="+mn-cs"/>
              </a:rPr>
              <a:t>Greece</a:t>
            </a:r>
            <a:endParaRPr lang="en-US" b="0" cap="all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3315" name="Polje z besedilom 4"/>
          <p:cNvSpPr txBox="1">
            <a:spLocks noChangeArrowheads="1"/>
          </p:cNvSpPr>
          <p:nvPr/>
        </p:nvSpPr>
        <p:spPr bwMode="auto">
          <a:xfrm>
            <a:off x="3494088" y="3973513"/>
            <a:ext cx="2335212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/>
            <a:r>
              <a:rPr lang="sl-SI" sz="1600" b="0">
                <a:latin typeface="Times New Roman" pitchFamily="18" charset="0"/>
                <a:cs typeface="Times New Roman" pitchFamily="18" charset="0"/>
              </a:rPr>
              <a:t>Veysel Dag</a:t>
            </a:r>
          </a:p>
          <a:p>
            <a:pPr algn="ctr"/>
            <a:r>
              <a:rPr lang="sl-SI" sz="1600" b="0">
                <a:latin typeface="Times New Roman" pitchFamily="18" charset="0"/>
                <a:cs typeface="Times New Roman" pitchFamily="18" charset="0"/>
              </a:rPr>
              <a:t>Nino Loreto</a:t>
            </a:r>
          </a:p>
          <a:p>
            <a:pPr algn="ctr"/>
            <a:r>
              <a:rPr lang="sl-SI" sz="1600" b="0">
                <a:latin typeface="Times New Roman" pitchFamily="18" charset="0"/>
                <a:cs typeface="Times New Roman" pitchFamily="18" charset="0"/>
              </a:rPr>
              <a:t>Selim Bayraktar </a:t>
            </a:r>
          </a:p>
          <a:p>
            <a:pPr algn="ctr"/>
            <a:r>
              <a:rPr lang="en-US" sz="1600" b="0">
                <a:latin typeface="Times New Roman" pitchFamily="18" charset="0"/>
                <a:cs typeface="Times New Roman" pitchFamily="18" charset="0"/>
              </a:rPr>
              <a:t>Matjaž </a:t>
            </a:r>
            <a:r>
              <a:rPr lang="sl-SI" sz="1600" b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="0">
                <a:latin typeface="Times New Roman" pitchFamily="18" charset="0"/>
                <a:cs typeface="Times New Roman" pitchFamily="18" charset="0"/>
              </a:rPr>
              <a:t>ojkošek</a:t>
            </a:r>
            <a:endParaRPr lang="sl-SI" sz="1600" b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l-SI" sz="1600" b="0">
                <a:latin typeface="Calibri" pitchFamily="34" charset="0"/>
              </a:rPr>
              <a:t> </a:t>
            </a:r>
            <a:r>
              <a:rPr lang="sl-SI" sz="1600" b="0">
                <a:latin typeface="Times New Roman" pitchFamily="18" charset="0"/>
              </a:rPr>
              <a:t>Emmanuel Plemenos</a:t>
            </a:r>
            <a:r>
              <a:rPr lang="sl-SI" sz="1600" b="0">
                <a:latin typeface="Calibri" pitchFamily="34" charset="0"/>
              </a:rPr>
              <a:t> </a:t>
            </a:r>
          </a:p>
          <a:p>
            <a:pPr algn="ctr"/>
            <a:endParaRPr lang="en-US" sz="1600" b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6307138"/>
            <a:ext cx="3603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38" y="6307138"/>
            <a:ext cx="3619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13 CuadroTexto"/>
          <p:cNvSpPr txBox="1">
            <a:spLocks noChangeArrowheads="1"/>
          </p:cNvSpPr>
          <p:nvPr/>
        </p:nvSpPr>
        <p:spPr bwMode="auto">
          <a:xfrm>
            <a:off x="7699375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C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319" name="14 CuadroTexto"/>
          <p:cNvSpPr txBox="1">
            <a:spLocks noChangeArrowheads="1"/>
          </p:cNvSpPr>
          <p:nvPr/>
        </p:nvSpPr>
        <p:spPr bwMode="auto">
          <a:xfrm>
            <a:off x="7961313" y="6318250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1"/>
                </a:solidFill>
                <a:latin typeface="Calibri" pitchFamily="34" charset="0"/>
              </a:rPr>
              <a:t>of</a:t>
            </a:r>
          </a:p>
        </p:txBody>
      </p:sp>
      <p:sp>
        <p:nvSpPr>
          <p:cNvPr id="13320" name="15 CuadroTexto"/>
          <p:cNvSpPr txBox="1">
            <a:spLocks noChangeArrowheads="1"/>
          </p:cNvSpPr>
          <p:nvPr/>
        </p:nvSpPr>
        <p:spPr bwMode="auto">
          <a:xfrm>
            <a:off x="8250238" y="6318250"/>
            <a:ext cx="261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pic>
        <p:nvPicPr>
          <p:cNvPr id="13321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8538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7913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Pravokotnik 19"/>
          <p:cNvSpPr>
            <a:spLocks noChangeArrowheads="1"/>
          </p:cNvSpPr>
          <p:nvPr/>
        </p:nvSpPr>
        <p:spPr bwMode="auto">
          <a:xfrm>
            <a:off x="854075" y="242888"/>
            <a:ext cx="75104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latin typeface="Calibri" pitchFamily="34" charset="0"/>
              </a:rPr>
              <a:t>ERASMUS Intensive Program</a:t>
            </a:r>
            <a:br>
              <a:rPr lang="en-US" sz="2000" b="0">
                <a:latin typeface="Calibri" pitchFamily="34" charset="0"/>
              </a:rPr>
            </a:br>
            <a:r>
              <a:rPr lang="en-US" sz="2000" b="0">
                <a:latin typeface="Calibri" pitchFamily="34" charset="0"/>
              </a:rPr>
              <a:t>on Education for Sustainable Development (ESD) in Protected Areas</a:t>
            </a:r>
            <a:r>
              <a:rPr lang="en-US" b="0">
                <a:latin typeface="Calibri" pitchFamily="34" charset="0"/>
              </a:rPr>
              <a:t/>
            </a:r>
            <a:br>
              <a:rPr lang="en-US" b="0">
                <a:latin typeface="Calibri" pitchFamily="34" charset="0"/>
              </a:rPr>
            </a:br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6307138"/>
            <a:ext cx="3603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38" y="6307138"/>
            <a:ext cx="3619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3 CuadroTexto"/>
          <p:cNvSpPr txBox="1">
            <a:spLocks noChangeArrowheads="1"/>
          </p:cNvSpPr>
          <p:nvPr/>
        </p:nvSpPr>
        <p:spPr bwMode="auto">
          <a:xfrm>
            <a:off x="7699375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>
                <a:solidFill>
                  <a:srgbClr val="FFC000"/>
                </a:solidFill>
                <a:latin typeface="Calibri" pitchFamily="34" charset="0"/>
              </a:rPr>
              <a:t>2</a:t>
            </a:r>
            <a:endParaRPr lang="es-ES" sz="12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7961313" y="6318250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i="1">
                <a:solidFill>
                  <a:schemeClr val="bg1"/>
                </a:solidFill>
                <a:latin typeface="Calibri" pitchFamily="34" charset="0"/>
              </a:rPr>
              <a:t>of</a:t>
            </a:r>
            <a:endParaRPr lang="es-ES" sz="12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1" name="15 CuadroTexto"/>
          <p:cNvSpPr txBox="1">
            <a:spLocks noChangeArrowheads="1"/>
          </p:cNvSpPr>
          <p:nvPr/>
        </p:nvSpPr>
        <p:spPr bwMode="auto">
          <a:xfrm>
            <a:off x="8250238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s-ES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2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8538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7913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avokotnik 18"/>
          <p:cNvSpPr/>
          <p:nvPr/>
        </p:nvSpPr>
        <p:spPr>
          <a:xfrm>
            <a:off x="2241550" y="6211888"/>
            <a:ext cx="51641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Education centers for </a:t>
            </a:r>
            <a:r>
              <a:rPr lang="sl-SI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SD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local participation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latin typeface="+mn-lt"/>
                <a:cs typeface="+mn-cs"/>
              </a:rPr>
              <a:t> </a:t>
            </a:r>
            <a:endParaRPr lang="sl-SI" b="0" dirty="0">
              <a:latin typeface="+mn-lt"/>
              <a:cs typeface="+mn-cs"/>
            </a:endParaRPr>
          </a:p>
        </p:txBody>
      </p:sp>
      <p:sp>
        <p:nvSpPr>
          <p:cNvPr id="14345" name="Rectangle 4"/>
          <p:cNvSpPr>
            <a:spLocks/>
          </p:cNvSpPr>
          <p:nvPr/>
        </p:nvSpPr>
        <p:spPr bwMode="auto">
          <a:xfrm>
            <a:off x="450850" y="2046288"/>
            <a:ext cx="4125913" cy="2233612"/>
          </a:xfrm>
          <a:prstGeom prst="rect">
            <a:avLst/>
          </a:prstGeom>
          <a:solidFill>
            <a:schemeClr val="bg1">
              <a:alpha val="4901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</a:rPr>
              <a:t>ESD</a:t>
            </a:r>
          </a:p>
          <a:p>
            <a:pPr marL="533400" indent="-533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</a:rPr>
              <a:t>Public Participation</a:t>
            </a:r>
          </a:p>
          <a:p>
            <a:pPr marL="533400" indent="-533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</a:rPr>
              <a:t>Participation Principles</a:t>
            </a:r>
          </a:p>
          <a:p>
            <a:pPr marL="533400" indent="-53340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</a:rPr>
              <a:t>Aim</a:t>
            </a:r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66675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>
                <a:latin typeface="Calibri" pitchFamily="34" charset="0"/>
              </a:rPr>
              <a:t>Introduction</a:t>
            </a:r>
          </a:p>
        </p:txBody>
      </p:sp>
      <p:pic>
        <p:nvPicPr>
          <p:cNvPr id="22" name="Picture 8" descr="http://secure.surveymonkey.com/_resources/15190/34905190/d0319fbb-1253-46cb-b5a2-46c0a927a0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992007"/>
            <a:ext cx="4267200" cy="2321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0" descr="http://www.dvrpc.org/Newsletters/DVRPCNews/2012/January/img/2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590" y="3743325"/>
            <a:ext cx="2667209" cy="1776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6307138"/>
            <a:ext cx="3603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38" y="6307138"/>
            <a:ext cx="3619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13 CuadroTexto"/>
          <p:cNvSpPr txBox="1">
            <a:spLocks noChangeArrowheads="1"/>
          </p:cNvSpPr>
          <p:nvPr/>
        </p:nvSpPr>
        <p:spPr bwMode="auto">
          <a:xfrm>
            <a:off x="7699375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>
                <a:solidFill>
                  <a:srgbClr val="FFC000"/>
                </a:solidFill>
                <a:latin typeface="Calibri" pitchFamily="34" charset="0"/>
              </a:rPr>
              <a:t>3</a:t>
            </a:r>
            <a:endParaRPr lang="es-ES" sz="12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5364" name="14 CuadroTexto"/>
          <p:cNvSpPr txBox="1">
            <a:spLocks noChangeArrowheads="1"/>
          </p:cNvSpPr>
          <p:nvPr/>
        </p:nvSpPr>
        <p:spPr bwMode="auto">
          <a:xfrm>
            <a:off x="7961313" y="6318250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i="1">
                <a:solidFill>
                  <a:schemeClr val="bg1"/>
                </a:solidFill>
                <a:latin typeface="Calibri" pitchFamily="34" charset="0"/>
              </a:rPr>
              <a:t>of</a:t>
            </a:r>
            <a:endParaRPr lang="es-ES" sz="12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5" name="15 CuadroTexto"/>
          <p:cNvSpPr txBox="1">
            <a:spLocks noChangeArrowheads="1"/>
          </p:cNvSpPr>
          <p:nvPr/>
        </p:nvSpPr>
        <p:spPr bwMode="auto">
          <a:xfrm>
            <a:off x="8250238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s-ES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366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8538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7913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ravokotnik 18"/>
          <p:cNvSpPr/>
          <p:nvPr/>
        </p:nvSpPr>
        <p:spPr>
          <a:xfrm>
            <a:off x="2241550" y="6211888"/>
            <a:ext cx="51641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Education centers for </a:t>
            </a:r>
            <a:r>
              <a:rPr lang="sl-SI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SD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local participation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latin typeface="+mn-lt"/>
                <a:cs typeface="+mn-cs"/>
              </a:rPr>
              <a:t> </a:t>
            </a:r>
            <a:endParaRPr lang="sl-SI" b="0" dirty="0">
              <a:latin typeface="+mn-lt"/>
              <a:cs typeface="+mn-cs"/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>
                <a:latin typeface="Calibri" pitchFamily="34" charset="0"/>
              </a:rPr>
              <a:t>Material &amp; Methodology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66725" y="1181100"/>
            <a:ext cx="3406775" cy="617538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Brainstorming and </a:t>
            </a:r>
            <a:r>
              <a:rPr lang="en-US" u="sng">
                <a:latin typeface="Calibri" pitchFamily="34" charset="0"/>
              </a:rPr>
              <a:t>AIM definition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127125" y="2081213"/>
            <a:ext cx="4076700" cy="61753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Collection and evaluation of information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033588" y="2979738"/>
            <a:ext cx="4140200" cy="61753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latin typeface="Calibri" pitchFamily="34" charset="0"/>
              </a:rPr>
              <a:t>Discussions and first comparison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190875" y="3957638"/>
            <a:ext cx="2338388" cy="617537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u="sng">
                <a:latin typeface="Calibri" pitchFamily="34" charset="0"/>
              </a:rPr>
              <a:t>Individual work</a:t>
            </a: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3090863" y="4843463"/>
            <a:ext cx="2571750" cy="739775"/>
          </a:xfrm>
          <a:prstGeom prst="rect">
            <a:avLst/>
          </a:prstGeom>
          <a:solidFill>
            <a:srgbClr val="FF66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alibri" pitchFamily="34" charset="0"/>
              </a:rPr>
              <a:t>Final comparison </a:t>
            </a:r>
          </a:p>
          <a:p>
            <a:pPr algn="ctr"/>
            <a:r>
              <a:rPr lang="en-US" sz="1200">
                <a:latin typeface="Calibri" pitchFamily="34" charset="0"/>
              </a:rPr>
              <a:t>(Italy, Slovenia, Turkey and Greece)</a:t>
            </a:r>
          </a:p>
        </p:txBody>
      </p:sp>
      <p:pic>
        <p:nvPicPr>
          <p:cNvPr id="15375" name="Picture 21" descr="94536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325" y="3656013"/>
            <a:ext cx="21796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3" descr="Stick_Figure_on_Fi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1325" y="944563"/>
            <a:ext cx="2352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25"/>
          <p:cNvSpPr>
            <a:spLocks noChangeArrowheads="1"/>
          </p:cNvSpPr>
          <p:nvPr/>
        </p:nvSpPr>
        <p:spPr bwMode="auto">
          <a:xfrm rot="5400000">
            <a:off x="495300" y="2065338"/>
            <a:ext cx="368300" cy="304800"/>
          </a:xfrm>
          <a:custGeom>
            <a:avLst/>
            <a:gdLst>
              <a:gd name="T0" fmla="*/ 84786483 w 21600"/>
              <a:gd name="T1" fmla="*/ 0 h 21600"/>
              <a:gd name="T2" fmla="*/ 62686905 w 21600"/>
              <a:gd name="T3" fmla="*/ 26075609 h 21600"/>
              <a:gd name="T4" fmla="*/ 0 w 21600"/>
              <a:gd name="T5" fmla="*/ 57951278 h 21600"/>
              <a:gd name="T6" fmla="*/ 44511102 w 21600"/>
              <a:gd name="T7" fmla="*/ 60844126 h 21600"/>
              <a:gd name="T8" fmla="*/ 89017498 w 21600"/>
              <a:gd name="T9" fmla="*/ 46078137 h 21600"/>
              <a:gd name="T10" fmla="*/ 106886316 w 21600"/>
              <a:gd name="T11" fmla="*/ 2607560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547 h 21600"/>
              <a:gd name="T20" fmla="*/ 1798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34" y="0"/>
                </a:moveTo>
                <a:lnTo>
                  <a:pt x="12668" y="9257"/>
                </a:lnTo>
                <a:lnTo>
                  <a:pt x="16279" y="9257"/>
                </a:lnTo>
                <a:lnTo>
                  <a:pt x="16279" y="19547"/>
                </a:lnTo>
                <a:lnTo>
                  <a:pt x="0" y="19547"/>
                </a:lnTo>
                <a:lnTo>
                  <a:pt x="0" y="21600"/>
                </a:lnTo>
                <a:lnTo>
                  <a:pt x="17989" y="21600"/>
                </a:lnTo>
                <a:lnTo>
                  <a:pt x="17989" y="9257"/>
                </a:lnTo>
                <a:lnTo>
                  <a:pt x="21600" y="925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 rot="5400000">
            <a:off x="1211263" y="2994025"/>
            <a:ext cx="368300" cy="304800"/>
          </a:xfrm>
          <a:custGeom>
            <a:avLst/>
            <a:gdLst>
              <a:gd name="T0" fmla="*/ 84786483 w 21600"/>
              <a:gd name="T1" fmla="*/ 0 h 21600"/>
              <a:gd name="T2" fmla="*/ 62686905 w 21600"/>
              <a:gd name="T3" fmla="*/ 26075807 h 21600"/>
              <a:gd name="T4" fmla="*/ 0 w 21600"/>
              <a:gd name="T5" fmla="*/ 57951476 h 21600"/>
              <a:gd name="T6" fmla="*/ 44511102 w 21600"/>
              <a:gd name="T7" fmla="*/ 60844352 h 21600"/>
              <a:gd name="T8" fmla="*/ 89017498 w 21600"/>
              <a:gd name="T9" fmla="*/ 46078335 h 21600"/>
              <a:gd name="T10" fmla="*/ 106886316 w 21600"/>
              <a:gd name="T11" fmla="*/ 2607580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547 h 21600"/>
              <a:gd name="T20" fmla="*/ 1798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34" y="0"/>
                </a:moveTo>
                <a:lnTo>
                  <a:pt x="12668" y="9257"/>
                </a:lnTo>
                <a:lnTo>
                  <a:pt x="16279" y="9257"/>
                </a:lnTo>
                <a:lnTo>
                  <a:pt x="16279" y="19547"/>
                </a:lnTo>
                <a:lnTo>
                  <a:pt x="0" y="19547"/>
                </a:lnTo>
                <a:lnTo>
                  <a:pt x="0" y="21600"/>
                </a:lnTo>
                <a:lnTo>
                  <a:pt x="17989" y="21600"/>
                </a:lnTo>
                <a:lnTo>
                  <a:pt x="17989" y="9257"/>
                </a:lnTo>
                <a:lnTo>
                  <a:pt x="21600" y="925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 rot="5400000">
            <a:off x="2414588" y="3857625"/>
            <a:ext cx="552450" cy="539750"/>
          </a:xfrm>
          <a:custGeom>
            <a:avLst/>
            <a:gdLst>
              <a:gd name="T0" fmla="*/ 286494021 w 21600"/>
              <a:gd name="T1" fmla="*/ 0 h 21600"/>
              <a:gd name="T2" fmla="*/ 211819535 w 21600"/>
              <a:gd name="T3" fmla="*/ 144418606 h 21600"/>
              <a:gd name="T4" fmla="*/ 0 w 21600"/>
              <a:gd name="T5" fmla="*/ 320960522 h 21600"/>
              <a:gd name="T6" fmla="*/ 150403793 w 21600"/>
              <a:gd name="T7" fmla="*/ 336982695 h 21600"/>
              <a:gd name="T8" fmla="*/ 300790604 w 21600"/>
              <a:gd name="T9" fmla="*/ 255202204 h 21600"/>
              <a:gd name="T10" fmla="*/ 361169479 w 21600"/>
              <a:gd name="T11" fmla="*/ 14441860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547 h 21600"/>
              <a:gd name="T20" fmla="*/ 1798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34" y="0"/>
                </a:moveTo>
                <a:lnTo>
                  <a:pt x="12668" y="9257"/>
                </a:lnTo>
                <a:lnTo>
                  <a:pt x="16279" y="9257"/>
                </a:lnTo>
                <a:lnTo>
                  <a:pt x="16279" y="19547"/>
                </a:lnTo>
                <a:lnTo>
                  <a:pt x="0" y="19547"/>
                </a:lnTo>
                <a:lnTo>
                  <a:pt x="0" y="21600"/>
                </a:lnTo>
                <a:lnTo>
                  <a:pt x="17989" y="21600"/>
                </a:lnTo>
                <a:lnTo>
                  <a:pt x="17989" y="9257"/>
                </a:lnTo>
                <a:lnTo>
                  <a:pt x="21600" y="925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AutoShape 29"/>
          <p:cNvSpPr>
            <a:spLocks noChangeArrowheads="1"/>
          </p:cNvSpPr>
          <p:nvPr/>
        </p:nvSpPr>
        <p:spPr bwMode="auto">
          <a:xfrm>
            <a:off x="5856288" y="4268788"/>
            <a:ext cx="620712" cy="919162"/>
          </a:xfrm>
          <a:prstGeom prst="curvedLeftArrow">
            <a:avLst>
              <a:gd name="adj1" fmla="val 19863"/>
              <a:gd name="adj2" fmla="val 82562"/>
              <a:gd name="adj3" fmla="val 3651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" name="Picture 3" descr="C:\Users\xtali\Desktop\imagesfdfds.jpg"/>
          <p:cNvPicPr>
            <a:picLocks noChangeAspect="1" noChangeArrowheads="1"/>
          </p:cNvPicPr>
          <p:nvPr/>
        </p:nvPicPr>
        <p:blipFill>
          <a:blip r:embed="rId7" cstate="print">
            <a:lum contrast="-5000"/>
          </a:blip>
          <a:srcRect/>
          <a:stretch>
            <a:fillRect/>
          </a:stretch>
        </p:blipFill>
        <p:spPr bwMode="auto">
          <a:xfrm>
            <a:off x="4231432" y="829373"/>
            <a:ext cx="1674068" cy="129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6307138"/>
            <a:ext cx="3603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38" y="6307138"/>
            <a:ext cx="3619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13 CuadroTexto"/>
          <p:cNvSpPr txBox="1">
            <a:spLocks noChangeArrowheads="1"/>
          </p:cNvSpPr>
          <p:nvPr/>
        </p:nvSpPr>
        <p:spPr bwMode="auto">
          <a:xfrm>
            <a:off x="7699375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>
                <a:solidFill>
                  <a:srgbClr val="FFC000"/>
                </a:solidFill>
                <a:latin typeface="Calibri" pitchFamily="34" charset="0"/>
              </a:rPr>
              <a:t>4</a:t>
            </a:r>
            <a:endParaRPr lang="es-ES" sz="12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16388" name="14 CuadroTexto"/>
          <p:cNvSpPr txBox="1">
            <a:spLocks noChangeArrowheads="1"/>
          </p:cNvSpPr>
          <p:nvPr/>
        </p:nvSpPr>
        <p:spPr bwMode="auto">
          <a:xfrm>
            <a:off x="7961313" y="6318250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200" i="1">
                <a:solidFill>
                  <a:schemeClr val="bg1"/>
                </a:solidFill>
                <a:latin typeface="Calibri" pitchFamily="34" charset="0"/>
              </a:rPr>
              <a:t>of</a:t>
            </a:r>
            <a:endParaRPr lang="es-ES" sz="12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15 CuadroTexto"/>
          <p:cNvSpPr txBox="1">
            <a:spLocks noChangeArrowheads="1"/>
          </p:cNvSpPr>
          <p:nvPr/>
        </p:nvSpPr>
        <p:spPr bwMode="auto">
          <a:xfrm>
            <a:off x="8250238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s-ES" sz="12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390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8538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7913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otnik 10"/>
          <p:cNvSpPr/>
          <p:nvPr/>
        </p:nvSpPr>
        <p:spPr>
          <a:xfrm>
            <a:off x="2241550" y="6211888"/>
            <a:ext cx="51641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Education centers for </a:t>
            </a:r>
            <a:r>
              <a:rPr lang="sl-SI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SD </a:t>
            </a:r>
            <a:r>
              <a:rPr lang="en-US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local participation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latin typeface="+mn-lt"/>
                <a:cs typeface="+mn-cs"/>
              </a:rPr>
              <a:t> </a:t>
            </a:r>
            <a:endParaRPr lang="sl-SI" b="0" dirty="0">
              <a:latin typeface="+mn-lt"/>
              <a:cs typeface="+mn-cs"/>
            </a:endParaRPr>
          </a:p>
        </p:txBody>
      </p:sp>
      <p:sp>
        <p:nvSpPr>
          <p:cNvPr id="16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</a:t>
            </a:r>
            <a:endParaRPr lang="el-GR" smtClean="0"/>
          </a:p>
        </p:txBody>
      </p:sp>
      <p:sp>
        <p:nvSpPr>
          <p:cNvPr id="16394" name="Rectangle 3"/>
          <p:cNvSpPr txBox="1">
            <a:spLocks/>
          </p:cNvSpPr>
          <p:nvPr/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</a:rPr>
              <a:t>Greece		 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 b="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</a:rPr>
              <a:t>Italy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 b="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</a:rPr>
              <a:t>Slovenia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 b="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en-US" sz="2800" b="0">
                <a:latin typeface="Calibri" pitchFamily="34" charset="0"/>
              </a:rPr>
              <a:t>Turkey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800" b="0">
              <a:latin typeface="Calibri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l-GR" sz="2800" b="0">
              <a:latin typeface="Calibri" pitchFamily="34" charset="0"/>
            </a:endParaRPr>
          </a:p>
        </p:txBody>
      </p:sp>
      <p:sp>
        <p:nvSpPr>
          <p:cNvPr id="16395" name="Rectangle 4"/>
          <p:cNvSpPr>
            <a:spLocks noChangeArrowheads="1"/>
          </p:cNvSpPr>
          <p:nvPr/>
        </p:nvSpPr>
        <p:spPr bwMode="auto">
          <a:xfrm rot="-5400000">
            <a:off x="3010693" y="910432"/>
            <a:ext cx="1300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ESD Centers</a:t>
            </a:r>
            <a:endParaRPr lang="el-GR">
              <a:latin typeface="Calibri" pitchFamily="34" charset="0"/>
            </a:endParaRPr>
          </a:p>
        </p:txBody>
      </p:sp>
      <p:sp>
        <p:nvSpPr>
          <p:cNvPr id="16396" name="Oval 5"/>
          <p:cNvSpPr>
            <a:spLocks noChangeArrowheads="1"/>
          </p:cNvSpPr>
          <p:nvPr/>
        </p:nvSpPr>
        <p:spPr bwMode="auto">
          <a:xfrm>
            <a:off x="3505200" y="1938338"/>
            <a:ext cx="327025" cy="325437"/>
          </a:xfrm>
          <a:prstGeom prst="ellipse">
            <a:avLst/>
          </a:prstGeom>
          <a:solidFill>
            <a:srgbClr val="808000"/>
          </a:solidFill>
          <a:ln w="952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397" name="Oval 6"/>
          <p:cNvSpPr>
            <a:spLocks noChangeArrowheads="1"/>
          </p:cNvSpPr>
          <p:nvPr/>
        </p:nvSpPr>
        <p:spPr bwMode="auto">
          <a:xfrm>
            <a:off x="3490913" y="2851150"/>
            <a:ext cx="327025" cy="325438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398" name="Oval 7"/>
          <p:cNvSpPr>
            <a:spLocks noChangeArrowheads="1"/>
          </p:cNvSpPr>
          <p:nvPr/>
        </p:nvSpPr>
        <p:spPr bwMode="auto">
          <a:xfrm>
            <a:off x="3490913" y="3894138"/>
            <a:ext cx="327025" cy="325437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399" name="Oval 8"/>
          <p:cNvSpPr>
            <a:spLocks noChangeArrowheads="1"/>
          </p:cNvSpPr>
          <p:nvPr/>
        </p:nvSpPr>
        <p:spPr bwMode="auto">
          <a:xfrm>
            <a:off x="3478213" y="4883150"/>
            <a:ext cx="327025" cy="325438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00" name="Oval 9"/>
          <p:cNvSpPr>
            <a:spLocks noChangeArrowheads="1"/>
          </p:cNvSpPr>
          <p:nvPr/>
        </p:nvSpPr>
        <p:spPr bwMode="auto">
          <a:xfrm>
            <a:off x="4505325" y="1938338"/>
            <a:ext cx="327025" cy="325437"/>
          </a:xfrm>
          <a:prstGeom prst="ellipse">
            <a:avLst/>
          </a:prstGeom>
          <a:solidFill>
            <a:srgbClr val="808000"/>
          </a:solidFill>
          <a:ln w="952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01" name="Oval 10"/>
          <p:cNvSpPr>
            <a:spLocks noChangeArrowheads="1"/>
          </p:cNvSpPr>
          <p:nvPr/>
        </p:nvSpPr>
        <p:spPr bwMode="auto">
          <a:xfrm>
            <a:off x="4491038" y="2851150"/>
            <a:ext cx="327025" cy="325438"/>
          </a:xfrm>
          <a:prstGeom prst="ellipse">
            <a:avLst/>
          </a:pr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02" name="Oval 11"/>
          <p:cNvSpPr>
            <a:spLocks noChangeArrowheads="1"/>
          </p:cNvSpPr>
          <p:nvPr/>
        </p:nvSpPr>
        <p:spPr bwMode="auto">
          <a:xfrm>
            <a:off x="4491038" y="3894138"/>
            <a:ext cx="327025" cy="325437"/>
          </a:xfrm>
          <a:prstGeom prst="ellipse">
            <a:avLst/>
          </a:pr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03" name="Oval 12"/>
          <p:cNvSpPr>
            <a:spLocks noChangeArrowheads="1"/>
          </p:cNvSpPr>
          <p:nvPr/>
        </p:nvSpPr>
        <p:spPr bwMode="auto">
          <a:xfrm>
            <a:off x="4478338" y="4883150"/>
            <a:ext cx="327025" cy="325438"/>
          </a:xfrm>
          <a:prstGeom prst="ellipse">
            <a:avLst/>
          </a:pr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04" name="Oval 13"/>
          <p:cNvSpPr>
            <a:spLocks noChangeArrowheads="1"/>
          </p:cNvSpPr>
          <p:nvPr/>
        </p:nvSpPr>
        <p:spPr bwMode="auto">
          <a:xfrm>
            <a:off x="5383213" y="1935163"/>
            <a:ext cx="327025" cy="325437"/>
          </a:xfrm>
          <a:prstGeom prst="ellipse">
            <a:avLst/>
          </a:prstGeom>
          <a:solidFill>
            <a:srgbClr val="333333"/>
          </a:solidFill>
          <a:ln w="7620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06" name="Oval 15"/>
          <p:cNvSpPr>
            <a:spLocks noChangeArrowheads="1"/>
          </p:cNvSpPr>
          <p:nvPr/>
        </p:nvSpPr>
        <p:spPr bwMode="auto">
          <a:xfrm>
            <a:off x="5368925" y="3890963"/>
            <a:ext cx="327025" cy="325437"/>
          </a:xfrm>
          <a:prstGeom prst="ellipse">
            <a:avLst/>
          </a:pr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07" name="Oval 16"/>
          <p:cNvSpPr>
            <a:spLocks noChangeArrowheads="1"/>
          </p:cNvSpPr>
          <p:nvPr/>
        </p:nvSpPr>
        <p:spPr bwMode="auto">
          <a:xfrm>
            <a:off x="5356225" y="4956175"/>
            <a:ext cx="250825" cy="249238"/>
          </a:xfrm>
          <a:prstGeom prst="ellipse">
            <a:avLst/>
          </a:prstGeom>
          <a:solidFill>
            <a:srgbClr val="333333"/>
          </a:solidFill>
          <a:ln w="76200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 rot="-5400000">
            <a:off x="4090988" y="1104900"/>
            <a:ext cx="11557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Same Official</a:t>
            </a:r>
          </a:p>
          <a:p>
            <a:r>
              <a:rPr lang="en-US" sz="1400">
                <a:latin typeface="Calibri" pitchFamily="34" charset="0"/>
              </a:rPr>
              <a:t>Organization</a:t>
            </a:r>
            <a:endParaRPr lang="el-GR" sz="1400">
              <a:latin typeface="Calibri" pitchFamily="34" charset="0"/>
            </a:endParaRPr>
          </a:p>
        </p:txBody>
      </p:sp>
      <p:sp>
        <p:nvSpPr>
          <p:cNvPr id="16408" name="Oval 19"/>
          <p:cNvSpPr>
            <a:spLocks noChangeArrowheads="1"/>
          </p:cNvSpPr>
          <p:nvPr/>
        </p:nvSpPr>
        <p:spPr bwMode="auto">
          <a:xfrm>
            <a:off x="7742238" y="3925888"/>
            <a:ext cx="327025" cy="325437"/>
          </a:xfrm>
          <a:prstGeom prst="ellipse">
            <a:avLst/>
          </a:pr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09" name="Oval 20"/>
          <p:cNvSpPr>
            <a:spLocks noChangeArrowheads="1"/>
          </p:cNvSpPr>
          <p:nvPr/>
        </p:nvSpPr>
        <p:spPr bwMode="auto">
          <a:xfrm>
            <a:off x="7751763" y="4927600"/>
            <a:ext cx="327025" cy="325438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10" name="Rectangle 21"/>
          <p:cNvSpPr>
            <a:spLocks noChangeArrowheads="1"/>
          </p:cNvSpPr>
          <p:nvPr/>
        </p:nvSpPr>
        <p:spPr bwMode="auto">
          <a:xfrm>
            <a:off x="8221663" y="3910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Calibri" pitchFamily="34" charset="0"/>
              </a:rPr>
              <a:t>0</a:t>
            </a:r>
            <a:endParaRPr lang="el-GR" b="0">
              <a:latin typeface="Calibri" pitchFamily="34" charset="0"/>
            </a:endParaRPr>
          </a:p>
        </p:txBody>
      </p:sp>
      <p:sp>
        <p:nvSpPr>
          <p:cNvPr id="16411" name="Rectangle 22"/>
          <p:cNvSpPr>
            <a:spLocks noChangeArrowheads="1"/>
          </p:cNvSpPr>
          <p:nvPr/>
        </p:nvSpPr>
        <p:spPr bwMode="auto">
          <a:xfrm>
            <a:off x="8223250" y="49006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Calibri" pitchFamily="34" charset="0"/>
              </a:rPr>
              <a:t>-1</a:t>
            </a:r>
            <a:endParaRPr lang="el-GR" b="0">
              <a:latin typeface="Calibri" pitchFamily="34" charset="0"/>
            </a:endParaRPr>
          </a:p>
        </p:txBody>
      </p:sp>
      <p:sp>
        <p:nvSpPr>
          <p:cNvPr id="16412" name="Oval 23"/>
          <p:cNvSpPr>
            <a:spLocks noChangeArrowheads="1"/>
          </p:cNvSpPr>
          <p:nvPr/>
        </p:nvSpPr>
        <p:spPr bwMode="auto">
          <a:xfrm>
            <a:off x="7739063" y="3024188"/>
            <a:ext cx="327025" cy="325437"/>
          </a:xfrm>
          <a:prstGeom prst="ellipse">
            <a:avLst/>
          </a:prstGeom>
          <a:solidFill>
            <a:srgbClr val="808000"/>
          </a:solidFill>
          <a:ln w="9525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13" name="Rectangle 24"/>
          <p:cNvSpPr>
            <a:spLocks noChangeArrowheads="1"/>
          </p:cNvSpPr>
          <p:nvPr/>
        </p:nvSpPr>
        <p:spPr bwMode="auto">
          <a:xfrm>
            <a:off x="8243888" y="3009900"/>
            <a:ext cx="444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b="0">
                <a:latin typeface="Calibri" pitchFamily="34" charset="0"/>
              </a:rPr>
              <a:t>+1</a:t>
            </a:r>
          </a:p>
        </p:txBody>
      </p:sp>
      <p:sp>
        <p:nvSpPr>
          <p:cNvPr id="16415" name="Oval 25"/>
          <p:cNvSpPr>
            <a:spLocks noChangeArrowheads="1"/>
          </p:cNvSpPr>
          <p:nvPr/>
        </p:nvSpPr>
        <p:spPr bwMode="auto">
          <a:xfrm>
            <a:off x="6283325" y="1935163"/>
            <a:ext cx="327025" cy="325437"/>
          </a:xfrm>
          <a:prstGeom prst="ellipse">
            <a:avLst/>
          </a:prstGeom>
          <a:solidFill>
            <a:srgbClr val="808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16" name="Oval 26"/>
          <p:cNvSpPr>
            <a:spLocks noChangeArrowheads="1"/>
          </p:cNvSpPr>
          <p:nvPr/>
        </p:nvSpPr>
        <p:spPr bwMode="auto">
          <a:xfrm>
            <a:off x="6269038" y="2847975"/>
            <a:ext cx="327025" cy="325438"/>
          </a:xfrm>
          <a:prstGeom prst="ellipse">
            <a:avLst/>
          </a:pr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17" name="Oval 27"/>
          <p:cNvSpPr>
            <a:spLocks noChangeArrowheads="1"/>
          </p:cNvSpPr>
          <p:nvPr/>
        </p:nvSpPr>
        <p:spPr bwMode="auto">
          <a:xfrm>
            <a:off x="6269038" y="3890963"/>
            <a:ext cx="327025" cy="325437"/>
          </a:xfrm>
          <a:prstGeom prst="ellipse">
            <a:avLst/>
          </a:pr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18" name="Oval 28"/>
          <p:cNvSpPr>
            <a:spLocks noChangeArrowheads="1"/>
          </p:cNvSpPr>
          <p:nvPr/>
        </p:nvSpPr>
        <p:spPr bwMode="auto">
          <a:xfrm>
            <a:off x="6256338" y="4879975"/>
            <a:ext cx="327025" cy="325438"/>
          </a:xfrm>
          <a:prstGeom prst="ellipse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 rot="-5400000">
            <a:off x="5685631" y="904082"/>
            <a:ext cx="1497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Relat. Nat. edu.</a:t>
            </a:r>
            <a:endParaRPr lang="el-GR" sz="1600">
              <a:latin typeface="Calibri" pitchFamily="34" charset="0"/>
            </a:endParaRPr>
          </a:p>
        </p:txBody>
      </p:sp>
      <p:sp>
        <p:nvSpPr>
          <p:cNvPr id="16419" name="Rectangle 30"/>
          <p:cNvSpPr>
            <a:spLocks noChangeArrowheads="1"/>
          </p:cNvSpPr>
          <p:nvPr/>
        </p:nvSpPr>
        <p:spPr bwMode="auto">
          <a:xfrm>
            <a:off x="7769225" y="23876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latin typeface="Calibri" pitchFamily="34" charset="0"/>
              </a:rPr>
              <a:t>Legend</a:t>
            </a:r>
            <a:endParaRPr lang="el-GR" u="sng">
              <a:latin typeface="Calibri" pitchFamily="34" charset="0"/>
            </a:endParaRPr>
          </a:p>
        </p:txBody>
      </p:sp>
      <p:sp>
        <p:nvSpPr>
          <p:cNvPr id="16420" name="Rectangle 38"/>
          <p:cNvSpPr>
            <a:spLocks noChangeArrowheads="1"/>
          </p:cNvSpPr>
          <p:nvPr/>
        </p:nvSpPr>
        <p:spPr bwMode="auto">
          <a:xfrm rot="-5400000">
            <a:off x="4567238" y="825500"/>
            <a:ext cx="195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Diversity of activities</a:t>
            </a:r>
            <a:endParaRPr lang="el-GR" sz="1400"/>
          </a:p>
        </p:txBody>
      </p:sp>
      <p:sp>
        <p:nvSpPr>
          <p:cNvPr id="16423" name="Oval 13"/>
          <p:cNvSpPr>
            <a:spLocks noChangeArrowheads="1"/>
          </p:cNvSpPr>
          <p:nvPr/>
        </p:nvSpPr>
        <p:spPr bwMode="auto">
          <a:xfrm>
            <a:off x="5421313" y="2825750"/>
            <a:ext cx="327025" cy="325438"/>
          </a:xfrm>
          <a:prstGeom prst="ellipse">
            <a:avLst/>
          </a:prstGeom>
          <a:solidFill>
            <a:srgbClr val="333333"/>
          </a:solidFill>
          <a:ln w="76200">
            <a:solidFill>
              <a:srgbClr val="8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b="0">
              <a:latin typeface="Calibri" pitchFamily="34" charset="0"/>
            </a:endParaRPr>
          </a:p>
        </p:txBody>
      </p:sp>
      <p:sp>
        <p:nvSpPr>
          <p:cNvPr id="16422" name="Rectangle 40"/>
          <p:cNvSpPr>
            <a:spLocks noChangeArrowheads="1"/>
          </p:cNvSpPr>
          <p:nvPr/>
        </p:nvSpPr>
        <p:spPr bwMode="auto">
          <a:xfrm>
            <a:off x="7358063" y="2301875"/>
            <a:ext cx="1473200" cy="31194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6" grpId="0" animBg="1"/>
      <p:bldP spid="16407" grpId="0" animBg="1"/>
      <p:bldP spid="16415" grpId="0" animBg="1"/>
      <p:bldP spid="16416" grpId="0" animBg="1"/>
      <p:bldP spid="16417" grpId="0" animBg="1"/>
      <p:bldP spid="16418" grpId="0" animBg="1"/>
      <p:bldP spid="164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930775" y="1103313"/>
            <a:ext cx="3781425" cy="22574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000" smtClean="0"/>
              <a:t>Local volunteers in camps</a:t>
            </a:r>
            <a:r>
              <a:rPr lang="sl-SI" sz="2000" smtClean="0"/>
              <a:t>,</a:t>
            </a:r>
            <a:endParaRPr lang="en-US" sz="2000" smtClean="0"/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Educating and give advice</a:t>
            </a:r>
            <a:r>
              <a:rPr lang="sl-SI" sz="2000" smtClean="0"/>
              <a:t>,</a:t>
            </a:r>
            <a:endParaRPr lang="en-US" sz="2000" smtClean="0"/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Certification system of good practices</a:t>
            </a:r>
            <a:r>
              <a:rPr lang="sl-SI" sz="2000" smtClean="0"/>
              <a:t>,</a:t>
            </a:r>
            <a:endParaRPr lang="en-US" sz="2000" smtClean="0"/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Voluntary programs for environment enthusiasts,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Local festivals</a:t>
            </a:r>
            <a:r>
              <a:rPr lang="sl-SI" sz="2000" smtClean="0"/>
              <a:t>,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Newspaper and open </a:t>
            </a:r>
            <a:r>
              <a:rPr lang="sl-SI" sz="2000" smtClean="0"/>
              <a:t>doors </a:t>
            </a:r>
            <a:r>
              <a:rPr lang="en-US" sz="2000" smtClean="0"/>
              <a:t>days</a:t>
            </a:r>
            <a:r>
              <a:rPr lang="sl-SI" sz="2000" smtClean="0"/>
              <a:t>.</a:t>
            </a:r>
            <a:endParaRPr lang="en-US" sz="2000" smtClean="0"/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70000"/>
              </a:lnSpc>
            </a:pPr>
            <a:endParaRPr lang="en-US" sz="2000" smtClean="0"/>
          </a:p>
        </p:txBody>
      </p:sp>
      <p:pic>
        <p:nvPicPr>
          <p:cNvPr id="17410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6307138"/>
            <a:ext cx="3603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38" y="6307138"/>
            <a:ext cx="3619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13 CuadroTexto"/>
          <p:cNvSpPr txBox="1">
            <a:spLocks noChangeArrowheads="1"/>
          </p:cNvSpPr>
          <p:nvPr/>
        </p:nvSpPr>
        <p:spPr bwMode="auto">
          <a:xfrm>
            <a:off x="7699375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C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7413" name="14 CuadroTexto"/>
          <p:cNvSpPr txBox="1">
            <a:spLocks noChangeArrowheads="1"/>
          </p:cNvSpPr>
          <p:nvPr/>
        </p:nvSpPr>
        <p:spPr bwMode="auto">
          <a:xfrm>
            <a:off x="7961313" y="6318250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1"/>
                </a:solidFill>
                <a:latin typeface="Calibri" pitchFamily="34" charset="0"/>
              </a:rPr>
              <a:t>of</a:t>
            </a:r>
          </a:p>
        </p:txBody>
      </p:sp>
      <p:sp>
        <p:nvSpPr>
          <p:cNvPr id="17414" name="15 CuadroTexto"/>
          <p:cNvSpPr txBox="1">
            <a:spLocks noChangeArrowheads="1"/>
          </p:cNvSpPr>
          <p:nvPr/>
        </p:nvSpPr>
        <p:spPr bwMode="auto">
          <a:xfrm>
            <a:off x="8250238" y="6318250"/>
            <a:ext cx="261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pic>
        <p:nvPicPr>
          <p:cNvPr id="17415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8538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7913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otnik 10"/>
          <p:cNvSpPr/>
          <p:nvPr/>
        </p:nvSpPr>
        <p:spPr>
          <a:xfrm>
            <a:off x="2241550" y="6211888"/>
            <a:ext cx="51641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Education centers for SD and local participation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latin typeface="+mn-lt"/>
                <a:cs typeface="+mn-cs"/>
              </a:rPr>
              <a:t> </a:t>
            </a:r>
          </a:p>
        </p:txBody>
      </p:sp>
      <p:grpSp>
        <p:nvGrpSpPr>
          <p:cNvPr id="17418" name="Group 18"/>
          <p:cNvGrpSpPr>
            <a:grpSpLocks/>
          </p:cNvGrpSpPr>
          <p:nvPr/>
        </p:nvGrpSpPr>
        <p:grpSpPr bwMode="auto">
          <a:xfrm>
            <a:off x="4400550" y="1171575"/>
            <a:ext cx="276225" cy="4208463"/>
            <a:chOff x="3086089" y="3929066"/>
            <a:chExt cx="14288" cy="1589078"/>
          </a:xfrm>
        </p:grpSpPr>
        <p:cxnSp>
          <p:nvCxnSpPr>
            <p:cNvPr id="15" name="9 Conector recto"/>
            <p:cNvCxnSpPr/>
            <p:nvPr/>
          </p:nvCxnSpPr>
          <p:spPr bwMode="auto">
            <a:xfrm>
              <a:off x="3086089" y="3929066"/>
              <a:ext cx="0" cy="158907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10 Conector recto"/>
            <p:cNvCxnSpPr/>
            <p:nvPr/>
          </p:nvCxnSpPr>
          <p:spPr bwMode="auto">
            <a:xfrm>
              <a:off x="3100377" y="3929066"/>
              <a:ext cx="0" cy="158907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Picture 2" descr="C:\Users\xtali\Desktop\RTEmagicC_2_1_Marketing_Workshop.jpg.jpg"/>
          <p:cNvPicPr>
            <a:picLocks noChangeAspect="1" noChangeArrowheads="1"/>
          </p:cNvPicPr>
          <p:nvPr/>
        </p:nvPicPr>
        <p:blipFill>
          <a:blip r:embed="rId5" cstate="print"/>
          <a:srcRect r="2397" b="4219"/>
          <a:stretch>
            <a:fillRect/>
          </a:stretch>
        </p:blipFill>
        <p:spPr bwMode="auto">
          <a:xfrm>
            <a:off x="5440193" y="4247950"/>
            <a:ext cx="2373262" cy="1577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735013" y="1089025"/>
            <a:ext cx="3509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sz="2000" b="0">
                <a:latin typeface="Calibri" pitchFamily="34" charset="0"/>
              </a:rPr>
              <a:t> </a:t>
            </a:r>
            <a:r>
              <a:rPr lang="en-US" sz="2000" b="0">
                <a:latin typeface="Calibri" pitchFamily="34" charset="0"/>
              </a:rPr>
              <a:t>No national guidelines for ESD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46125" y="1890713"/>
            <a:ext cx="2085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sz="2000" b="0">
                <a:latin typeface="Calibri" pitchFamily="34" charset="0"/>
              </a:rPr>
              <a:t> </a:t>
            </a:r>
            <a:r>
              <a:rPr lang="en-US" sz="2000" b="0">
                <a:latin typeface="Calibri" pitchFamily="34" charset="0"/>
              </a:rPr>
              <a:t>EEC but no ECSD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720725" y="2292350"/>
            <a:ext cx="278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sz="2000" b="0">
                <a:latin typeface="Calibri" pitchFamily="34" charset="0"/>
              </a:rPr>
              <a:t> </a:t>
            </a:r>
            <a:r>
              <a:rPr lang="en-US" sz="2000" b="0">
                <a:latin typeface="Calibri" pitchFamily="34" charset="0"/>
              </a:rPr>
              <a:t>Moderate participation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463675" y="2640013"/>
            <a:ext cx="130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sz="2000" b="0">
                <a:latin typeface="Calibri" pitchFamily="34" charset="0"/>
              </a:rPr>
              <a:t> </a:t>
            </a:r>
            <a:r>
              <a:rPr lang="en-US" sz="2000" b="0">
                <a:latin typeface="Calibri" pitchFamily="34" charset="0"/>
              </a:rPr>
              <a:t>seminars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793750" y="3525838"/>
            <a:ext cx="286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Sustainable Communities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470025" y="2903538"/>
            <a:ext cx="183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sz="2000" b="0">
                <a:latin typeface="Calibri" pitchFamily="34" charset="0"/>
              </a:rPr>
              <a:t> </a:t>
            </a:r>
            <a:r>
              <a:rPr lang="en-US" sz="2000" b="0">
                <a:latin typeface="Calibri" pitchFamily="34" charset="0"/>
              </a:rPr>
              <a:t>local products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489075" y="1447800"/>
            <a:ext cx="1862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 sz="2000" b="0">
                <a:latin typeface="Calibri" pitchFamily="34" charset="0"/>
              </a:rPr>
              <a:t> </a:t>
            </a:r>
            <a:r>
              <a:rPr lang="en-US" sz="2000" b="0">
                <a:latin typeface="Calibri" pitchFamily="34" charset="0"/>
              </a:rPr>
              <a:t>fragmentation</a:t>
            </a:r>
          </a:p>
        </p:txBody>
      </p:sp>
      <p:sp>
        <p:nvSpPr>
          <p:cNvPr id="17427" name="Pravokotnik 26"/>
          <p:cNvSpPr>
            <a:spLocks noChangeArrowheads="1"/>
          </p:cNvSpPr>
          <p:nvPr/>
        </p:nvSpPr>
        <p:spPr bwMode="auto">
          <a:xfrm>
            <a:off x="1241425" y="185738"/>
            <a:ext cx="650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latin typeface="Calibri" pitchFamily="34" charset="0"/>
              </a:rPr>
              <a:t>Conclusions                          Suggestions</a:t>
            </a:r>
          </a:p>
        </p:txBody>
      </p:sp>
      <p:sp>
        <p:nvSpPr>
          <p:cNvPr id="17428" name="Pravokotnik 27"/>
          <p:cNvSpPr>
            <a:spLocks noChangeArrowheads="1"/>
          </p:cNvSpPr>
          <p:nvPr/>
        </p:nvSpPr>
        <p:spPr bwMode="auto">
          <a:xfrm>
            <a:off x="4238625" y="37306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National strategies for </a:t>
            </a:r>
          </a:p>
          <a:p>
            <a:pPr algn="ctr"/>
            <a:r>
              <a:rPr lang="en-US" sz="2000">
                <a:latin typeface="Calibri" pitchFamily="34" charset="0"/>
              </a:rPr>
              <a:t>sustainable communities</a:t>
            </a:r>
          </a:p>
        </p:txBody>
      </p:sp>
      <p:pic>
        <p:nvPicPr>
          <p:cNvPr id="29" name="Picture 2" descr="C:\Users\xtali\Desktop\finding-your-niche-va4busin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2958" y="4231044"/>
            <a:ext cx="2117502" cy="158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420" grpId="0"/>
      <p:bldP spid="21" grpId="0"/>
      <p:bldP spid="22" grpId="0"/>
      <p:bldP spid="23" grpId="0"/>
      <p:bldP spid="24" grpId="0"/>
      <p:bldP spid="25" grpId="0"/>
      <p:bldP spid="26" grpId="0"/>
      <p:bldP spid="174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11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6307138"/>
            <a:ext cx="3603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12 Imagen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38" y="6307138"/>
            <a:ext cx="3619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13 CuadroTexto"/>
          <p:cNvSpPr txBox="1">
            <a:spLocks noChangeArrowheads="1"/>
          </p:cNvSpPr>
          <p:nvPr/>
        </p:nvSpPr>
        <p:spPr bwMode="auto">
          <a:xfrm>
            <a:off x="7699375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C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436" name="14 CuadroTexto"/>
          <p:cNvSpPr txBox="1">
            <a:spLocks noChangeArrowheads="1"/>
          </p:cNvSpPr>
          <p:nvPr/>
        </p:nvSpPr>
        <p:spPr bwMode="auto">
          <a:xfrm>
            <a:off x="7961313" y="6318250"/>
            <a:ext cx="314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>
                <a:solidFill>
                  <a:schemeClr val="bg1"/>
                </a:solidFill>
                <a:latin typeface="Calibri" pitchFamily="34" charset="0"/>
              </a:rPr>
              <a:t>of</a:t>
            </a:r>
          </a:p>
        </p:txBody>
      </p:sp>
      <p:sp>
        <p:nvSpPr>
          <p:cNvPr id="18437" name="15 CuadroTexto"/>
          <p:cNvSpPr txBox="1">
            <a:spLocks noChangeArrowheads="1"/>
          </p:cNvSpPr>
          <p:nvPr/>
        </p:nvSpPr>
        <p:spPr bwMode="auto">
          <a:xfrm>
            <a:off x="8250238" y="6318250"/>
            <a:ext cx="263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pic>
        <p:nvPicPr>
          <p:cNvPr id="18438" name="Imagen 6" descr="C:\Users\Design\Documents\Edu\Product Launch\btns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8538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Imagen 6" descr="C:\Users\Design\Documents\Edu\Product Launch\btns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7913" y="6388100"/>
            <a:ext cx="177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otnik 10"/>
          <p:cNvSpPr/>
          <p:nvPr/>
        </p:nvSpPr>
        <p:spPr>
          <a:xfrm>
            <a:off x="2241550" y="6211888"/>
            <a:ext cx="51641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Education centers for SD and local participation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latin typeface="+mn-lt"/>
                <a:cs typeface="+mn-cs"/>
              </a:rPr>
              <a:t> 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792163" y="2979738"/>
            <a:ext cx="7208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Thank you for your attention </a:t>
            </a:r>
            <a:endParaRPr lang="el-GR" sz="4000"/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1231900" y="1951038"/>
            <a:ext cx="7437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0">
                <a:solidFill>
                  <a:schemeClr val="hlink"/>
                </a:solidFill>
              </a:rPr>
              <a:t>Ευχαριστούμε για την προσοχή σας</a:t>
            </a:r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520700" y="4943475"/>
            <a:ext cx="640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rgbClr val="008000"/>
                </a:solidFill>
              </a:rPr>
              <a:t>Grazie per</a:t>
            </a:r>
            <a:r>
              <a:rPr lang="en-US" sz="3600" b="0"/>
              <a:t> </a:t>
            </a:r>
            <a:r>
              <a:rPr lang="en-US" sz="3600" b="0">
                <a:solidFill>
                  <a:srgbClr val="B2B2B2"/>
                </a:solidFill>
              </a:rPr>
              <a:t>la vostra</a:t>
            </a:r>
            <a:r>
              <a:rPr lang="en-US" sz="3600" b="0"/>
              <a:t> </a:t>
            </a:r>
            <a:r>
              <a:rPr lang="en-US" sz="3600" b="0">
                <a:solidFill>
                  <a:srgbClr val="CC0000"/>
                </a:solidFill>
              </a:rPr>
              <a:t>attenzione</a:t>
            </a:r>
            <a:endParaRPr lang="el-GR" sz="3600" b="0">
              <a:solidFill>
                <a:srgbClr val="CC0000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44500" y="979488"/>
            <a:ext cx="655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0">
                <a:solidFill>
                  <a:srgbClr val="CC0000"/>
                </a:solidFill>
              </a:rPr>
              <a:t>Dinlediğiniz için teşekkür ederiz</a:t>
            </a:r>
            <a:endParaRPr lang="el-GR" sz="3600" b="0">
              <a:solidFill>
                <a:srgbClr val="CC0000"/>
              </a:solidFill>
            </a:endParaRP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3760788" y="4133850"/>
            <a:ext cx="518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b="0">
                <a:solidFill>
                  <a:srgbClr val="B2B2B2"/>
                </a:solidFill>
              </a:rPr>
              <a:t>Hvala</a:t>
            </a:r>
            <a:r>
              <a:rPr lang="el-GR" sz="3600" b="0">
                <a:solidFill>
                  <a:schemeClr val="hlink"/>
                </a:solidFill>
              </a:rPr>
              <a:t> za vašo </a:t>
            </a:r>
            <a:r>
              <a:rPr lang="el-GR" sz="3600" b="0">
                <a:solidFill>
                  <a:srgbClr val="CC0000"/>
                </a:solidFill>
              </a:rPr>
              <a:t>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211</Words>
  <Application>Microsoft Office PowerPoint</Application>
  <PresentationFormat>Προβολή στην οθόνη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Πρότυπο σχεδίασης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Calibri Light</vt:lpstr>
      <vt:lpstr>Calibri</vt:lpstr>
      <vt:lpstr>Times New Roman</vt:lpstr>
      <vt:lpstr>Officeova tema</vt:lpstr>
      <vt:lpstr>Διαφάνεια 1</vt:lpstr>
      <vt:lpstr>Διαφάνεια 2</vt:lpstr>
      <vt:lpstr>Διαφάνεια 3</vt:lpstr>
      <vt:lpstr>Result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Matjaž</dc:creator>
  <cp:lastModifiedBy>kpn</cp:lastModifiedBy>
  <cp:revision>76</cp:revision>
  <dcterms:created xsi:type="dcterms:W3CDTF">2014-04-26T15:12:58Z</dcterms:created>
  <dcterms:modified xsi:type="dcterms:W3CDTF">2014-07-18T15:40:53Z</dcterms:modified>
</cp:coreProperties>
</file>